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7" r:id="rId2"/>
  </p:sldMasterIdLst>
  <p:notesMasterIdLst>
    <p:notesMasterId r:id="rId29"/>
  </p:notesMasterIdLst>
  <p:sldIdLst>
    <p:sldId id="256" r:id="rId3"/>
    <p:sldId id="282" r:id="rId4"/>
    <p:sldId id="288" r:id="rId5"/>
    <p:sldId id="258" r:id="rId6"/>
    <p:sldId id="266" r:id="rId7"/>
    <p:sldId id="262" r:id="rId8"/>
    <p:sldId id="263" r:id="rId9"/>
    <p:sldId id="264" r:id="rId10"/>
    <p:sldId id="265" r:id="rId11"/>
    <p:sldId id="291" r:id="rId12"/>
    <p:sldId id="275" r:id="rId13"/>
    <p:sldId id="274" r:id="rId14"/>
    <p:sldId id="271" r:id="rId15"/>
    <p:sldId id="267" r:id="rId16"/>
    <p:sldId id="289" r:id="rId17"/>
    <p:sldId id="276" r:id="rId18"/>
    <p:sldId id="287" r:id="rId19"/>
    <p:sldId id="277" r:id="rId20"/>
    <p:sldId id="284" r:id="rId21"/>
    <p:sldId id="285" r:id="rId22"/>
    <p:sldId id="292" r:id="rId23"/>
    <p:sldId id="261" r:id="rId24"/>
    <p:sldId id="293" r:id="rId25"/>
    <p:sldId id="260" r:id="rId26"/>
    <p:sldId id="294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3A9BB0-9005-46D5-BECB-3F75F24E57A1}">
          <p14:sldIdLst>
            <p14:sldId id="256"/>
          </p14:sldIdLst>
        </p14:section>
        <p14:section name="Summary Section" id="{F9323DF9-E908-4A34-98B2-3A27ADFD5A35}">
          <p14:sldIdLst>
            <p14:sldId id="282"/>
          </p14:sldIdLst>
        </p14:section>
        <p14:section name="Introduction" id="{32E11D86-E661-476F-864E-B2CC68CCBD30}">
          <p14:sldIdLst>
            <p14:sldId id="288"/>
            <p14:sldId id="258"/>
            <p14:sldId id="266"/>
            <p14:sldId id="262"/>
            <p14:sldId id="263"/>
            <p14:sldId id="264"/>
            <p14:sldId id="265"/>
            <p14:sldId id="291"/>
            <p14:sldId id="275"/>
            <p14:sldId id="274"/>
            <p14:sldId id="271"/>
            <p14:sldId id="267"/>
          </p14:sldIdLst>
        </p14:section>
        <p14:section name="Methodology" id="{F1F170EF-2F58-474C-A8A4-51A5A7EAC80B}">
          <p14:sldIdLst>
            <p14:sldId id="289"/>
            <p14:sldId id="276"/>
            <p14:sldId id="287"/>
            <p14:sldId id="277"/>
            <p14:sldId id="284"/>
            <p14:sldId id="285"/>
          </p14:sldIdLst>
        </p14:section>
        <p14:section name="Results" id="{A374F34C-9272-415D-865F-14D9F9CC21E0}">
          <p14:sldIdLst>
            <p14:sldId id="292"/>
            <p14:sldId id="261"/>
          </p14:sldIdLst>
        </p14:section>
        <p14:section name="Conclusion" id="{50537F19-4EF4-4CD2-9EF3-73724598C668}">
          <p14:sldIdLst>
            <p14:sldId id="293"/>
            <p14:sldId id="260"/>
            <p14:sldId id="294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E32CA-7D0B-4B74-B24A-85EF40721697}" v="4577" dt="2019-04-22T18:00:54.567"/>
    <p1510:client id="{C264EDDF-3F7C-EADF-51F7-93A50BF403CA}" v="2" dt="2019-04-22T06:38:06.596"/>
    <p1510:client id="{31A18880-0448-421E-93F4-6962DCDBE5ED}" v="20" dt="2019-04-22T17:27:54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0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Scenarios</a:t>
            </a:r>
          </a:p>
        </c:rich>
      </c:tx>
      <c:layout>
        <c:manualLayout>
          <c:xMode val="edge"/>
          <c:yMode val="edge"/>
          <c:x val="0.41095608204951634"/>
          <c:y val="0.102325581395348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63-44FC-891C-869E2FC64B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63-44FC-891C-869E2FC64B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63-44FC-891C-869E2FC64B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63-44FC-891C-869E2FC64B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63-44FC-891C-869E2FC64B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63-44FC-891C-869E2FC64B7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63-44FC-891C-869E2FC64B7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63-44FC-891C-869E2FC64B7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663-44FC-891C-869E2FC64B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Sheet1!$E$6:$E$14</c:f>
              <c:strCache>
                <c:ptCount val="9"/>
                <c:pt idx="0">
                  <c:v>Normal</c:v>
                </c:pt>
                <c:pt idx="1">
                  <c:v>Crowded</c:v>
                </c:pt>
                <c:pt idx="2">
                  <c:v>Night</c:v>
                </c:pt>
                <c:pt idx="3">
                  <c:v>No line</c:v>
                </c:pt>
                <c:pt idx="4">
                  <c:v>Shadow</c:v>
                </c:pt>
                <c:pt idx="5">
                  <c:v>Arrow</c:v>
                </c:pt>
                <c:pt idx="6">
                  <c:v>Dazzle Light</c:v>
                </c:pt>
                <c:pt idx="7">
                  <c:v>Curve</c:v>
                </c:pt>
                <c:pt idx="8">
                  <c:v>Crossroad</c:v>
                </c:pt>
              </c:strCache>
            </c:strRef>
          </c:cat>
          <c:val>
            <c:numRef>
              <c:f>Sheet1!$F$6:$F$14</c:f>
              <c:numCache>
                <c:formatCode>General</c:formatCode>
                <c:ptCount val="9"/>
                <c:pt idx="0">
                  <c:v>27.7</c:v>
                </c:pt>
                <c:pt idx="1">
                  <c:v>23.3</c:v>
                </c:pt>
                <c:pt idx="2">
                  <c:v>20.3</c:v>
                </c:pt>
                <c:pt idx="3">
                  <c:v>11.7</c:v>
                </c:pt>
                <c:pt idx="4">
                  <c:v>2.7</c:v>
                </c:pt>
                <c:pt idx="5">
                  <c:v>2.6</c:v>
                </c:pt>
                <c:pt idx="6">
                  <c:v>1.4</c:v>
                </c:pt>
                <c:pt idx="7">
                  <c:v>1.2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663-44FC-891C-869E2FC64B7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6B45E-B041-4C38-8FCB-E8545B3F33BB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3FA75-D7DD-4967-A11A-A4BCD036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5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Improve heuristics or come up with better techniques to tackle glaze to improve the performance of the model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FA75-D7DD-4967-A11A-A4BCD036D0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4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-Madison logo - Geometric shapes added for interest.&#10;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30909"/>
            <a:ext cx="6858000" cy="2387600"/>
          </a:xfrm>
        </p:spPr>
        <p:txBody>
          <a:bodyPr anchor="t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3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keshore and coastline view at sunset of UW-Madison Campus. UW-Madison logo.&#10;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270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02661"/>
            <a:ext cx="6858000" cy="148738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1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002"/>
            <a:ext cx="7886700" cy="64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5137"/>
            <a:ext cx="7886700" cy="504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395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002"/>
            <a:ext cx="7886700" cy="64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5137"/>
            <a:ext cx="7886700" cy="504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6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8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096"/>
            <a:ext cx="7886700" cy="683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20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9463"/>
            <a:ext cx="7886700" cy="6409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6841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93721"/>
            <a:ext cx="3868340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6841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93721"/>
            <a:ext cx="3887391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462"/>
            <a:ext cx="7886700" cy="6152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5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92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3954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0098BB-920F-4B23-ADE6-BB6C9C7FAD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8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ar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UW-Madison logo - Geometric shapes added for interes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3953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43000" y="1130909"/>
            <a:ext cx="6858000" cy="2387600"/>
          </a:xfrm>
        </p:spPr>
        <p:txBody>
          <a:bodyPr anchor="t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5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358997"/>
            <a:ext cx="78867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0" y="1230595"/>
            <a:ext cx="78867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4370"/>
            <a:ext cx="7886700" cy="68366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7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4745"/>
            <a:ext cx="7886700" cy="6409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6841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93721"/>
            <a:ext cx="3868340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6841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93721"/>
            <a:ext cx="3887391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2729"/>
            <a:ext cx="7886700" cy="6152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431AAB-BD44-4D54-9BF8-3084DF207B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3953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58997"/>
            <a:ext cx="78867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30595"/>
            <a:ext cx="78867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48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3954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6911"/>
            <a:ext cx="78867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9319"/>
            <a:ext cx="78867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C900-3A76-450B-815B-0B9EE6239DB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9E026-C9AE-492D-A1FE-BB40C347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2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9.png"/><Relationship Id="rId7" Type="http://schemas.openxmlformats.org/officeDocument/2006/relationships/slide" Target="slide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rohit--sharma.github.io/UWMad-CS766_Project/" TargetMode="Externa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49CF-9F5B-4C5D-8C5D-B5828A3C9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6" y="1372238"/>
            <a:ext cx="9047505" cy="238760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Lane Detection in Adverse Visibility Conditions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842C2-7F2D-4535-A4BB-3B2F03821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150413"/>
            <a:ext cx="6858000" cy="1487389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CS 766 – Computer Vision</a:t>
            </a:r>
          </a:p>
          <a:p>
            <a:r>
              <a:rPr lang="en-US" sz="2400"/>
              <a:t>Spring 2019</a:t>
            </a:r>
          </a:p>
          <a:p>
            <a:r>
              <a:rPr lang="en-US" sz="2400"/>
              <a:t>Rohit Sharma, Varun Batra, </a:t>
            </a:r>
            <a:r>
              <a:rPr lang="en-US" sz="2400" err="1"/>
              <a:t>Vibhor</a:t>
            </a:r>
            <a:r>
              <a:rPr lang="en-US" sz="2400"/>
              <a:t> Goel</a:t>
            </a:r>
          </a:p>
          <a:p>
            <a:r>
              <a:rPr lang="en-US" sz="2400"/>
              <a:t>Under the supervision of </a:t>
            </a:r>
            <a:r>
              <a:rPr lang="en-US" sz="2400" b="1"/>
              <a:t>Prof. Mohit Gupta</a:t>
            </a:r>
          </a:p>
        </p:txBody>
      </p:sp>
    </p:spTree>
    <p:extLst>
      <p:ext uri="{BB962C8B-B14F-4D97-AF65-F5344CB8AC3E}">
        <p14:creationId xmlns:p14="http://schemas.microsoft.com/office/powerpoint/2010/main" val="66104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0EF8-DEB2-47F1-95CD-B703AB59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CULane</a:t>
            </a:r>
            <a:r>
              <a:rPr lang="en-US"/>
              <a:t> Details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C0D0B97-F40F-4B4A-9B45-D4664E5474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7265388"/>
              </p:ext>
            </p:extLst>
          </p:nvPr>
        </p:nvGraphicFramePr>
        <p:xfrm>
          <a:off x="630238" y="1680363"/>
          <a:ext cx="3868737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B9C6F0-D3DE-45E1-A4C8-E67392D20B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r="13976" b="3"/>
          <a:stretch/>
        </p:blipFill>
        <p:spPr>
          <a:xfrm>
            <a:off x="4629150" y="2818687"/>
            <a:ext cx="3887788" cy="18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2572-0993-5241-AEDF-E672B4AE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5" y="146110"/>
            <a:ext cx="7886700" cy="6409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kern="1200">
                <a:latin typeface="+mj-lt"/>
                <a:ea typeface="+mj-ea"/>
                <a:cs typeface="+mj-cs"/>
              </a:rPr>
              <a:t>Adverse </a:t>
            </a:r>
            <a:r>
              <a:rPr lang="en-US" sz="4000" kern="1200">
                <a:latin typeface="+mj-lt"/>
                <a:ea typeface="+mj-ea"/>
                <a:cs typeface="+mj-cs"/>
              </a:rPr>
              <a:t>Conditions</a:t>
            </a:r>
            <a:endParaRPr lang="en-US" sz="4700" kern="1200"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FF2C1BB-E689-2243-A39C-B01520BD7C51}"/>
              </a:ext>
            </a:extLst>
          </p:cNvPr>
          <p:cNvSpPr txBox="1">
            <a:spLocks/>
          </p:cNvSpPr>
          <p:nvPr/>
        </p:nvSpPr>
        <p:spPr>
          <a:xfrm>
            <a:off x="5452754" y="4228016"/>
            <a:ext cx="2933205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>
                <a:solidFill>
                  <a:srgbClr val="DE7492"/>
                </a:solidFill>
              </a:rPr>
              <a:t>Rain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17335-429C-40D3-A7C2-C948005C9BEC}"/>
              </a:ext>
            </a:extLst>
          </p:cNvPr>
          <p:cNvGrpSpPr/>
          <p:nvPr/>
        </p:nvGrpSpPr>
        <p:grpSpPr>
          <a:xfrm>
            <a:off x="281355" y="1712451"/>
            <a:ext cx="4089254" cy="1840466"/>
            <a:chOff x="281355" y="1528651"/>
            <a:chExt cx="4089254" cy="1840466"/>
          </a:xfrm>
        </p:grpSpPr>
        <p:pic>
          <p:nvPicPr>
            <p:cNvPr id="4" name="Picture 3" descr="A view of a car&#10;&#10;Description automatically generated">
              <a:extLst>
                <a:ext uri="{FF2B5EF4-FFF2-40B4-BE49-F238E27FC236}">
                  <a16:creationId xmlns:a16="http://schemas.microsoft.com/office/drawing/2014/main" id="{D53B76C7-2620-45D3-8E30-BD679476D5E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55" y="1528651"/>
              <a:ext cx="4089254" cy="14711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C0DD9F-A604-4F6F-B779-317B247E6B1A}"/>
                </a:ext>
              </a:extLst>
            </p:cNvPr>
            <p:cNvSpPr txBox="1"/>
            <p:nvPr/>
          </p:nvSpPr>
          <p:spPr>
            <a:xfrm>
              <a:off x="1932282" y="299978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Glaze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231706-CC40-4E72-A679-44A84F7AB5F2}"/>
              </a:ext>
            </a:extLst>
          </p:cNvPr>
          <p:cNvGrpSpPr/>
          <p:nvPr/>
        </p:nvGrpSpPr>
        <p:grpSpPr>
          <a:xfrm>
            <a:off x="281355" y="4274672"/>
            <a:ext cx="4089251" cy="1840465"/>
            <a:chOff x="281355" y="4008162"/>
            <a:chExt cx="4089251" cy="1840465"/>
          </a:xfrm>
        </p:grpSpPr>
        <p:pic>
          <p:nvPicPr>
            <p:cNvPr id="6" name="Picture 5" descr="A car driving down a street&#10;&#10;Description automatically generated">
              <a:extLst>
                <a:ext uri="{FF2B5EF4-FFF2-40B4-BE49-F238E27FC236}">
                  <a16:creationId xmlns:a16="http://schemas.microsoft.com/office/drawing/2014/main" id="{29939B7A-84E7-4E62-BC78-E21D6810D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55" y="4008162"/>
              <a:ext cx="4089251" cy="14711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93579B-0694-4043-8BE9-AD3C3903BD72}"/>
                </a:ext>
              </a:extLst>
            </p:cNvPr>
            <p:cNvSpPr txBox="1"/>
            <p:nvPr/>
          </p:nvSpPr>
          <p:spPr>
            <a:xfrm>
              <a:off x="1778393" y="5479295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 lanes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C4189C-4883-4860-B883-677A01F0FF74}"/>
              </a:ext>
            </a:extLst>
          </p:cNvPr>
          <p:cNvGrpSpPr/>
          <p:nvPr/>
        </p:nvGrpSpPr>
        <p:grpSpPr>
          <a:xfrm>
            <a:off x="4773391" y="4274672"/>
            <a:ext cx="4089251" cy="1840465"/>
            <a:chOff x="4773391" y="4008162"/>
            <a:chExt cx="4089251" cy="1840465"/>
          </a:xfrm>
        </p:grpSpPr>
        <p:pic>
          <p:nvPicPr>
            <p:cNvPr id="11" name="Picture 10" descr="A picture containing outdoor, way&#10;&#10;Description automatically generated">
              <a:extLst>
                <a:ext uri="{FF2B5EF4-FFF2-40B4-BE49-F238E27FC236}">
                  <a16:creationId xmlns:a16="http://schemas.microsoft.com/office/drawing/2014/main" id="{757FF1C6-EE6F-47D9-99C6-B0800D44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391" y="4008162"/>
              <a:ext cx="4089251" cy="14711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F215D5-825A-4659-83E9-59A15336C301}"/>
                </a:ext>
              </a:extLst>
            </p:cNvPr>
            <p:cNvSpPr txBox="1"/>
            <p:nvPr/>
          </p:nvSpPr>
          <p:spPr>
            <a:xfrm>
              <a:off x="6456378" y="547929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Night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DAF317-E6E1-42DC-B29D-5EFDF1E91BA0}"/>
              </a:ext>
            </a:extLst>
          </p:cNvPr>
          <p:cNvGrpSpPr/>
          <p:nvPr/>
        </p:nvGrpSpPr>
        <p:grpSpPr>
          <a:xfrm>
            <a:off x="4773391" y="1712451"/>
            <a:ext cx="4089254" cy="1840466"/>
            <a:chOff x="4773391" y="1528651"/>
            <a:chExt cx="4089254" cy="1840466"/>
          </a:xfrm>
        </p:grpSpPr>
        <p:pic>
          <p:nvPicPr>
            <p:cNvPr id="8" name="Picture 7" descr="A car driving down a street&#10;&#10;Description automatically generated">
              <a:extLst>
                <a:ext uri="{FF2B5EF4-FFF2-40B4-BE49-F238E27FC236}">
                  <a16:creationId xmlns:a16="http://schemas.microsoft.com/office/drawing/2014/main" id="{70540CBA-894B-4BFA-B42B-0415096D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391" y="1528651"/>
              <a:ext cx="4089254" cy="14711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2AF16E-FE2F-4583-A7A6-506057036381}"/>
                </a:ext>
              </a:extLst>
            </p:cNvPr>
            <p:cNvSpPr txBox="1"/>
            <p:nvPr/>
          </p:nvSpPr>
          <p:spPr>
            <a:xfrm>
              <a:off x="6046010" y="2999785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Curved lanes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04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2572-0993-5241-AEDF-E672B4AE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217"/>
            <a:ext cx="7886700" cy="640936"/>
          </a:xfrm>
        </p:spPr>
        <p:txBody>
          <a:bodyPr>
            <a:normAutofit/>
          </a:bodyPr>
          <a:lstStyle/>
          <a:p>
            <a:r>
              <a:rPr lang="en-US"/>
              <a:t>Current State of the Art - Spatial CNN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631C-EBA2-DF4B-A72E-1A87F12B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1" y="1270660"/>
            <a:ext cx="8345071" cy="5309344"/>
          </a:xfrm>
        </p:spPr>
        <p:txBody>
          <a:bodyPr>
            <a:normAutofit/>
          </a:bodyPr>
          <a:lstStyle/>
          <a:p>
            <a:r>
              <a:rPr lang="en-US" sz="2800" dirty="0"/>
              <a:t>Why CNNs can’t solve lane detection?</a:t>
            </a:r>
          </a:p>
          <a:p>
            <a:pPr lvl="1"/>
            <a:r>
              <a:rPr lang="en-US" sz="2400" dirty="0"/>
              <a:t>CNN extract semantics from raw pixels</a:t>
            </a:r>
          </a:p>
          <a:p>
            <a:pPr lvl="1"/>
            <a:r>
              <a:rPr lang="en-US" sz="2400" dirty="0"/>
              <a:t>Problem: Capacity to capture spatial relationships of pixels </a:t>
            </a:r>
          </a:p>
          <a:p>
            <a:pPr lvl="1"/>
            <a:endParaRPr lang="en-US" sz="2800" dirty="0"/>
          </a:p>
          <a:p>
            <a:r>
              <a:rPr lang="en-US" sz="2800" dirty="0"/>
              <a:t>How SCNN tackles lane detection?</a:t>
            </a:r>
          </a:p>
          <a:p>
            <a:pPr lvl="1"/>
            <a:r>
              <a:rPr lang="en-US" sz="2400" dirty="0"/>
              <a:t>SCNN can learn spatial relationships like </a:t>
            </a:r>
            <a:r>
              <a:rPr lang="en-US" sz="2400" b="1" dirty="0"/>
              <a:t>strong shape priors </a:t>
            </a:r>
            <a:r>
              <a:rPr lang="en-US" sz="2400" dirty="0"/>
              <a:t>of lane markings</a:t>
            </a:r>
          </a:p>
          <a:p>
            <a:pPr lvl="1"/>
            <a:r>
              <a:rPr lang="en-US" sz="2400" dirty="0"/>
              <a:t>SCNN generalizes deep layer-by-layer convolutions to slice-by-slice convolutions</a:t>
            </a:r>
          </a:p>
          <a:p>
            <a:pPr lvl="1"/>
            <a:r>
              <a:rPr lang="en-US" sz="2400" dirty="0"/>
              <a:t>Result: Enables message passing between pixels across rows and columns in a layer</a:t>
            </a:r>
          </a:p>
        </p:txBody>
      </p:sp>
    </p:spTree>
    <p:extLst>
      <p:ext uri="{BB962C8B-B14F-4D97-AF65-F5344CB8AC3E}">
        <p14:creationId xmlns:p14="http://schemas.microsoft.com/office/powerpoint/2010/main" val="238143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4A40-D03E-DF4F-B682-12D2B714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1456713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Comparison of SCNN with VGG16:</a:t>
            </a:r>
            <a:endParaRPr lang="en-US" sz="1700" kern="1200">
              <a:latin typeface="+mn-lt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CAE81C5-488D-134C-946F-817E6AFE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352276"/>
            <a:ext cx="8622615" cy="3449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ED9716-23FE-4917-AEC4-5C20466682EB}"/>
              </a:ext>
            </a:extLst>
          </p:cNvPr>
          <p:cNvSpPr txBox="1">
            <a:spLocks/>
          </p:cNvSpPr>
          <p:nvPr/>
        </p:nvSpPr>
        <p:spPr>
          <a:xfrm>
            <a:off x="628650" y="94002"/>
            <a:ext cx="788670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Spatial CNN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881864-28B9-4451-8C65-B6CA24DA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CNN</a:t>
            </a:r>
          </a:p>
        </p:txBody>
      </p:sp>
    </p:spTree>
    <p:extLst>
      <p:ext uri="{BB962C8B-B14F-4D97-AF65-F5344CB8AC3E}">
        <p14:creationId xmlns:p14="http://schemas.microsoft.com/office/powerpoint/2010/main" val="137683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9C4A31-5A4C-431E-8581-A53443A3F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5137"/>
            <a:ext cx="7886700" cy="5324588"/>
          </a:xfrm>
        </p:spPr>
        <p:txBody>
          <a:bodyPr>
            <a:normAutofit lnSpcReduction="10000"/>
          </a:bodyPr>
          <a:lstStyle/>
          <a:p>
            <a:r>
              <a:rPr lang="en-US"/>
              <a:t>Current State of the art: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see that for adverse conditions there is a sharp decrease in model performance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7B196F-C374-469E-A7E8-5E646B6C3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210253"/>
              </p:ext>
            </p:extLst>
          </p:nvPr>
        </p:nvGraphicFramePr>
        <p:xfrm>
          <a:off x="2749580" y="1713150"/>
          <a:ext cx="3644837" cy="36347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073">
                  <a:extLst>
                    <a:ext uri="{9D8B030D-6E8A-4147-A177-3AD203B41FA5}">
                      <a16:colId xmlns:a16="http://schemas.microsoft.com/office/drawing/2014/main" val="2012300522"/>
                    </a:ext>
                  </a:extLst>
                </a:gridCol>
                <a:gridCol w="2044764">
                  <a:extLst>
                    <a:ext uri="{9D8B030D-6E8A-4147-A177-3AD203B41FA5}">
                      <a16:colId xmlns:a16="http://schemas.microsoft.com/office/drawing/2014/main" val="3387684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SCNN (F1-measure)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760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38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Crowded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00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1"/>
                          </a:solidFill>
                        </a:rPr>
                        <a:t>64.6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00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1"/>
                          </a:solidFill>
                        </a:rPr>
                        <a:t>45.8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Shadow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97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01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Dazzle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1"/>
                          </a:solidFill>
                        </a:rPr>
                        <a:t>59.5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00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1"/>
                          </a:solidFill>
                        </a:rPr>
                        <a:t>63.4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677397"/>
                  </a:ext>
                </a:extLst>
              </a:tr>
              <a:tr h="274860">
                <a:tc>
                  <a:txBody>
                    <a:bodyPr/>
                    <a:lstStyle/>
                    <a:p>
                      <a:r>
                        <a:rPr lang="en-US" b="1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71.3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578706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DC94F9-D6F3-436A-B6BA-B7EFC167EDE5}"/>
              </a:ext>
            </a:extLst>
          </p:cNvPr>
          <p:cNvSpPr/>
          <p:nvPr/>
        </p:nvSpPr>
        <p:spPr>
          <a:xfrm>
            <a:off x="2531831" y="4319272"/>
            <a:ext cx="4089528" cy="36759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051600-98E4-40E2-A66A-953CEB90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CNN Results</a:t>
            </a:r>
          </a:p>
        </p:txBody>
      </p:sp>
    </p:spTree>
    <p:extLst>
      <p:ext uri="{BB962C8B-B14F-4D97-AF65-F5344CB8AC3E}">
        <p14:creationId xmlns:p14="http://schemas.microsoft.com/office/powerpoint/2010/main" val="36242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19BDA5-824E-4A05-8264-8877D5D3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5463F-B1E3-406B-A222-4EADCD61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SCNN + De-Glaze</a:t>
            </a:r>
          </a:p>
        </p:txBody>
      </p:sp>
    </p:spTree>
    <p:extLst>
      <p:ext uri="{BB962C8B-B14F-4D97-AF65-F5344CB8AC3E}">
        <p14:creationId xmlns:p14="http://schemas.microsoft.com/office/powerpoint/2010/main" val="901524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4A40-D03E-DF4F-B682-12D2B714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14" y="1436871"/>
            <a:ext cx="8285354" cy="640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We aim to make an image de-glazer to tackle the dazzle light</a:t>
            </a:r>
          </a:p>
          <a:p>
            <a:endParaRPr lang="en-US" sz="2000" kern="1200"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BD10A-1879-4D4D-81EE-1A510A96C312}"/>
              </a:ext>
            </a:extLst>
          </p:cNvPr>
          <p:cNvSpPr txBox="1"/>
          <p:nvPr/>
        </p:nvSpPr>
        <p:spPr>
          <a:xfrm>
            <a:off x="3495101" y="3526971"/>
            <a:ext cx="21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 Dazzle Examples</a:t>
            </a:r>
          </a:p>
        </p:txBody>
      </p:sp>
      <p:pic>
        <p:nvPicPr>
          <p:cNvPr id="8" name="Picture 7" descr="A view of a car&#10;&#10;Description automatically generated">
            <a:extLst>
              <a:ext uri="{FF2B5EF4-FFF2-40B4-BE49-F238E27FC236}">
                <a16:creationId xmlns:a16="http://schemas.microsoft.com/office/drawing/2014/main" id="{8FC4C514-4BDF-4A6E-9BE0-71779F53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9" y="2548737"/>
            <a:ext cx="8753242" cy="3149032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6E026DA-D534-4E09-8EDE-CC099B16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02"/>
            <a:ext cx="7886700" cy="640936"/>
          </a:xfrm>
        </p:spPr>
        <p:txBody>
          <a:bodyPr/>
          <a:lstStyle/>
          <a:p>
            <a:r>
              <a:rPr lang="en-US"/>
              <a:t>De-Glazing</a:t>
            </a:r>
          </a:p>
        </p:txBody>
      </p:sp>
    </p:spTree>
    <p:extLst>
      <p:ext uri="{BB962C8B-B14F-4D97-AF65-F5344CB8AC3E}">
        <p14:creationId xmlns:p14="http://schemas.microsoft.com/office/powerpoint/2010/main" val="401082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CADF44-4B9C-44FE-A9C5-35B453D9BDAB}"/>
              </a:ext>
            </a:extLst>
          </p:cNvPr>
          <p:cNvSpPr txBox="1"/>
          <p:nvPr/>
        </p:nvSpPr>
        <p:spPr>
          <a:xfrm>
            <a:off x="452672" y="1105827"/>
            <a:ext cx="79285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Approach:</a:t>
            </a:r>
          </a:p>
          <a:p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Localize Glaze Region</a:t>
            </a:r>
          </a:p>
          <a:p>
            <a:pPr lvl="1"/>
            <a:r>
              <a:rPr lang="en-US" sz="2000" b="1" dirty="0"/>
              <a:t>Assumption</a:t>
            </a:r>
            <a:r>
              <a:rPr lang="en-US" sz="2000" dirty="0"/>
              <a:t>: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000" dirty="0"/>
              <a:t>Glaze pixels are saturated – use a </a:t>
            </a:r>
            <a:r>
              <a:rPr lang="en-US" sz="2000" b="1" dirty="0"/>
              <a:t>threshold</a:t>
            </a:r>
          </a:p>
          <a:p>
            <a:pPr lvl="2"/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Clean the pixels with glaze</a:t>
            </a:r>
          </a:p>
          <a:p>
            <a:pPr lvl="1"/>
            <a:r>
              <a:rPr lang="en-US" sz="2000" b="1" dirty="0"/>
              <a:t>Heuristics</a:t>
            </a:r>
            <a:r>
              <a:rPr lang="en-US" sz="2000" dirty="0"/>
              <a:t>: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000" dirty="0"/>
              <a:t>Bottom three regions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000" b="1" dirty="0"/>
              <a:t>Interpolate</a:t>
            </a:r>
            <a:r>
              <a:rPr lang="en-US" sz="2000" dirty="0"/>
              <a:t> pixels with neighboring images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000" b="1" dirty="0"/>
              <a:t>Gaussian smooth </a:t>
            </a:r>
            <a:r>
              <a:rPr lang="en-US" sz="2000" dirty="0"/>
              <a:t>the region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D5E7AD0-57E1-4F59-958E-B5C622EBD5F0}"/>
              </a:ext>
            </a:extLst>
          </p:cNvPr>
          <p:cNvSpPr txBox="1">
            <a:spLocks/>
          </p:cNvSpPr>
          <p:nvPr/>
        </p:nvSpPr>
        <p:spPr>
          <a:xfrm>
            <a:off x="628650" y="94002"/>
            <a:ext cx="788670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De-Glazing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4A40-D03E-DF4F-B682-12D2B714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2563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rgbClr val="DE7492"/>
                </a:solidFill>
                <a:latin typeface="+mn-lt"/>
                <a:ea typeface="+mn-ea"/>
                <a:cs typeface="+mn-cs"/>
              </a:rPr>
              <a:t>Example 1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139CEF0-162A-5145-967F-1EAA0B75964B}"/>
              </a:ext>
            </a:extLst>
          </p:cNvPr>
          <p:cNvSpPr txBox="1">
            <a:spLocks/>
          </p:cNvSpPr>
          <p:nvPr/>
        </p:nvSpPr>
        <p:spPr>
          <a:xfrm>
            <a:off x="5816240" y="4321268"/>
            <a:ext cx="2933205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700">
              <a:solidFill>
                <a:srgbClr val="DE749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91C32-A0E2-4BD4-930B-D9346738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84486"/>
            <a:ext cx="9144000" cy="1656393"/>
          </a:xfrm>
          <a:prstGeom prst="rect">
            <a:avLst/>
          </a:prstGeom>
        </p:spPr>
      </p:pic>
      <p:pic>
        <p:nvPicPr>
          <p:cNvPr id="6" name="Picture 5" descr="A car driving down a street&#10;&#10;Description automatically generated">
            <a:extLst>
              <a:ext uri="{FF2B5EF4-FFF2-40B4-BE49-F238E27FC236}">
                <a16:creationId xmlns:a16="http://schemas.microsoft.com/office/drawing/2014/main" id="{97F789F0-3C3D-4023-BFE4-877849473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9" y="1962213"/>
            <a:ext cx="6069962" cy="2183706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0775A6EF-5780-40CF-8260-30A8477DFE13}"/>
              </a:ext>
            </a:extLst>
          </p:cNvPr>
          <p:cNvSpPr txBox="1">
            <a:spLocks/>
          </p:cNvSpPr>
          <p:nvPr/>
        </p:nvSpPr>
        <p:spPr>
          <a:xfrm>
            <a:off x="628650" y="94002"/>
            <a:ext cx="788670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De-Glazing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2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4A40-D03E-DF4F-B682-12D2B714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2563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rgbClr val="DE7492"/>
                </a:solidFill>
                <a:latin typeface="+mn-lt"/>
                <a:ea typeface="+mn-ea"/>
                <a:cs typeface="+mn-cs"/>
              </a:rPr>
              <a:t>Example 2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139CEF0-162A-5145-967F-1EAA0B75964B}"/>
              </a:ext>
            </a:extLst>
          </p:cNvPr>
          <p:cNvSpPr txBox="1">
            <a:spLocks/>
          </p:cNvSpPr>
          <p:nvPr/>
        </p:nvSpPr>
        <p:spPr>
          <a:xfrm>
            <a:off x="5816240" y="4321268"/>
            <a:ext cx="2933205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700">
              <a:solidFill>
                <a:srgbClr val="DE7492"/>
              </a:solidFill>
            </a:endParaRPr>
          </a:p>
        </p:txBody>
      </p:sp>
      <p:pic>
        <p:nvPicPr>
          <p:cNvPr id="5" name="Picture 4" descr="A car driving down a street&#10;&#10;Description automatically generated">
            <a:extLst>
              <a:ext uri="{FF2B5EF4-FFF2-40B4-BE49-F238E27FC236}">
                <a16:creationId xmlns:a16="http://schemas.microsoft.com/office/drawing/2014/main" id="{5055AD67-69E7-4BC1-8298-A09730D4F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8" y="1954082"/>
            <a:ext cx="6069962" cy="2183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C7263-CC29-406E-8527-8FD458EC8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1486"/>
            <a:ext cx="9144000" cy="1656393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47612F0F-0B4A-4AD1-ABA4-EF82FCFCD976}"/>
              </a:ext>
            </a:extLst>
          </p:cNvPr>
          <p:cNvSpPr txBox="1">
            <a:spLocks/>
          </p:cNvSpPr>
          <p:nvPr/>
        </p:nvSpPr>
        <p:spPr>
          <a:xfrm>
            <a:off x="628650" y="94002"/>
            <a:ext cx="788670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De-Glazing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7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9D85-91D9-4963-8E35-695ED1D50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591568A4-50A2-40CB-A492-38D74D2461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8005705"/>
                  </p:ext>
                </p:extLst>
              </p:nvPr>
            </p:nvGraphicFramePr>
            <p:xfrm>
              <a:off x="628650" y="1376353"/>
              <a:ext cx="7886700" cy="4351338"/>
            </p:xfrm>
            <a:graphic>
              <a:graphicData uri="http://schemas.microsoft.com/office/powerpoint/2016/summaryzoom">
                <psuz:summaryZm>
                  <psuz:summaryZmObj sectionId="{32E11D86-E661-476F-864E-B2CC68CCBD30}">
                    <psuz:zmPr id="{D22FEA58-0A2B-444B-BD0A-C4DA413633A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67277" y="152297"/>
                          <a:ext cx="2610803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1F170EF-2F58-474C-A8A4-51A5A7EAC80B}">
                    <psuz:zmPr id="{DCA5DA1C-FE47-4EFD-BC32-0E2B9A536B6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08620" y="152297"/>
                          <a:ext cx="2610803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374F34C-9272-415D-865F-14D9F9CC21E0}">
                    <psuz:zmPr id="{BBEAECEE-3FD3-4515-A9A1-14417DB47FA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67277" y="2240939"/>
                          <a:ext cx="2610803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0537F19-4EF4-4CD2-9EF3-73724598C668}">
                    <psuz:zmPr id="{217C89FC-B5A2-4E6E-AF9E-B33215268D6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08620" y="2240939"/>
                          <a:ext cx="2610803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591568A4-50A2-40CB-A492-38D74D24611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28650" y="1376353"/>
                <a:ext cx="7886700" cy="4351338"/>
                <a:chOff x="628650" y="1376353"/>
                <a:chExt cx="7886700" cy="4351338"/>
              </a:xfrm>
            </p:grpSpPr>
            <p:pic>
              <p:nvPicPr>
                <p:cNvPr id="3" name="Pictur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95927" y="1528650"/>
                  <a:ext cx="2610803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37270" y="1528650"/>
                  <a:ext cx="2610803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95927" y="3617292"/>
                  <a:ext cx="2610803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37270" y="3617292"/>
                  <a:ext cx="2610803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31739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4A40-D03E-DF4F-B682-12D2B714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2563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rgbClr val="DE7492"/>
                </a:solidFill>
                <a:latin typeface="+mn-lt"/>
                <a:ea typeface="+mn-ea"/>
                <a:cs typeface="+mn-cs"/>
              </a:rPr>
              <a:t>Example 3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139CEF0-162A-5145-967F-1EAA0B75964B}"/>
              </a:ext>
            </a:extLst>
          </p:cNvPr>
          <p:cNvSpPr txBox="1">
            <a:spLocks/>
          </p:cNvSpPr>
          <p:nvPr/>
        </p:nvSpPr>
        <p:spPr>
          <a:xfrm>
            <a:off x="5816240" y="4321268"/>
            <a:ext cx="2933205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700">
              <a:solidFill>
                <a:srgbClr val="DE7492"/>
              </a:solidFill>
            </a:endParaRPr>
          </a:p>
        </p:txBody>
      </p:sp>
      <p:pic>
        <p:nvPicPr>
          <p:cNvPr id="5" name="Picture 4" descr="A picture containing plane&#10;&#10;Description automatically generated">
            <a:extLst>
              <a:ext uri="{FF2B5EF4-FFF2-40B4-BE49-F238E27FC236}">
                <a16:creationId xmlns:a16="http://schemas.microsoft.com/office/drawing/2014/main" id="{E20291E6-52C8-4EC1-84DA-3DDA4C1C5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46" y="2003569"/>
            <a:ext cx="6060133" cy="2180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F76E0-0AC8-4191-BB7F-57A6F1311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5381"/>
            <a:ext cx="9144000" cy="16563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A68940B-E848-4565-989C-1999CFAD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De-glazing</a:t>
            </a:r>
          </a:p>
        </p:txBody>
      </p:sp>
    </p:spTree>
    <p:extLst>
      <p:ext uri="{BB962C8B-B14F-4D97-AF65-F5344CB8AC3E}">
        <p14:creationId xmlns:p14="http://schemas.microsoft.com/office/powerpoint/2010/main" val="404094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CA1FFD-FFF2-4923-A10E-EE383D3F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80384C-D84C-4B91-B3CB-F002DD5E7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Evaluation on Glaze Subset</a:t>
            </a:r>
          </a:p>
        </p:txBody>
      </p:sp>
    </p:spTree>
    <p:extLst>
      <p:ext uri="{BB962C8B-B14F-4D97-AF65-F5344CB8AC3E}">
        <p14:creationId xmlns:p14="http://schemas.microsoft.com/office/powerpoint/2010/main" val="90420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5E4E-6B4D-4F6B-A698-38958D57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on Glaze Subset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432FB-727A-45F9-A5AA-C79F28137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/>
              <a:t>SCNN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CC1FF9C-AAC6-4D9F-87DA-3188D5B527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0090148"/>
              </p:ext>
            </p:extLst>
          </p:nvPr>
        </p:nvGraphicFramePr>
        <p:xfrm>
          <a:off x="630238" y="2093913"/>
          <a:ext cx="3868738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4369">
                  <a:extLst>
                    <a:ext uri="{9D8B030D-6E8A-4147-A177-3AD203B41FA5}">
                      <a16:colId xmlns:a16="http://schemas.microsoft.com/office/drawing/2014/main" val="4236288580"/>
                    </a:ext>
                  </a:extLst>
                </a:gridCol>
                <a:gridCol w="1934369">
                  <a:extLst>
                    <a:ext uri="{9D8B030D-6E8A-4147-A177-3AD203B41FA5}">
                      <a16:colId xmlns:a16="http://schemas.microsoft.com/office/drawing/2014/main" val="2284125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4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1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0.5519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842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F1-Measure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0.5638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859978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4EE0B7-375F-43CE-802F-BD7B5AE2E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/>
              <a:t>SCNN + De-Glaze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579C4FB-2E84-4F8D-A87C-EE5A2DFC847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50143423"/>
              </p:ext>
            </p:extLst>
          </p:nvPr>
        </p:nvGraphicFramePr>
        <p:xfrm>
          <a:off x="4629150" y="2093913"/>
          <a:ext cx="3887788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3894">
                  <a:extLst>
                    <a:ext uri="{9D8B030D-6E8A-4147-A177-3AD203B41FA5}">
                      <a16:colId xmlns:a16="http://schemas.microsoft.com/office/drawing/2014/main" val="3617314057"/>
                    </a:ext>
                  </a:extLst>
                </a:gridCol>
                <a:gridCol w="1943894">
                  <a:extLst>
                    <a:ext uri="{9D8B030D-6E8A-4147-A177-3AD203B41FA5}">
                      <a16:colId xmlns:a16="http://schemas.microsoft.com/office/drawing/2014/main" val="2520270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27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0.5717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4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0.5651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96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F1-Measure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0.5684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9885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F12659D-4029-42F9-A7EA-54BC1FD4AA51}"/>
              </a:ext>
            </a:extLst>
          </p:cNvPr>
          <p:cNvSpPr txBox="1"/>
          <p:nvPr/>
        </p:nvSpPr>
        <p:spPr>
          <a:xfrm>
            <a:off x="629841" y="4135476"/>
            <a:ext cx="788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of </a:t>
            </a:r>
            <a:r>
              <a:rPr lang="en-US" b="1" dirty="0"/>
              <a:t>0.82% </a:t>
            </a:r>
            <a:r>
              <a:rPr lang="en-US" dirty="0"/>
              <a:t>in F1-measure over the state of the 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Recall of the model improved at the cost of Precision.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recall improved (by </a:t>
            </a:r>
            <a:r>
              <a:rPr lang="en-US" b="1" dirty="0"/>
              <a:t>0.0132</a:t>
            </a:r>
            <a:r>
              <a:rPr lang="en-US" dirty="0"/>
              <a:t>) because deglaze makes more lanes visible.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precision decreased (by </a:t>
            </a:r>
            <a:r>
              <a:rPr lang="en-US" b="1" dirty="0"/>
              <a:t>0.0045</a:t>
            </a:r>
            <a:r>
              <a:rPr lang="en-US" dirty="0"/>
              <a:t>) indicating that deglaze introduced more noise.</a:t>
            </a:r>
          </a:p>
        </p:txBody>
      </p:sp>
    </p:spTree>
    <p:extLst>
      <p:ext uri="{BB962C8B-B14F-4D97-AF65-F5344CB8AC3E}">
        <p14:creationId xmlns:p14="http://schemas.microsoft.com/office/powerpoint/2010/main" val="90621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629475-0FE9-4F08-A5F9-217C0293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500B3-E13C-45E7-831F-C30BE8E51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086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263-B929-466E-9B4C-5E7D5CFD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A47BE-E102-4749-8EAB-04FB2E522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Challenges and Learnings:</a:t>
            </a:r>
          </a:p>
          <a:p>
            <a:pPr lvl="1"/>
            <a:r>
              <a:rPr lang="en-US" sz="2100"/>
              <a:t>Finding a lane detection dataset with diverse conditions</a:t>
            </a:r>
          </a:p>
          <a:p>
            <a:pPr lvl="1"/>
            <a:endParaRPr lang="en-US" sz="2100"/>
          </a:p>
          <a:p>
            <a:pPr lvl="1"/>
            <a:r>
              <a:rPr lang="en-US" sz="2100"/>
              <a:t>Naïve deep learning technique called “Spatial CNN”</a:t>
            </a:r>
          </a:p>
          <a:p>
            <a:pPr lvl="1"/>
            <a:endParaRPr lang="en-US" sz="2100"/>
          </a:p>
          <a:p>
            <a:pPr lvl="1"/>
            <a:r>
              <a:rPr lang="en-US" sz="2000"/>
              <a:t>Setting up GPU and OpenCV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Understanding the existing SCNN flow from label generation to lane prediction to evaluation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Techniques for de-glazing: coming up with heuristics, …</a:t>
            </a:r>
          </a:p>
          <a:p>
            <a:pPr lvl="1"/>
            <a:endParaRPr lang="en-US" sz="2000"/>
          </a:p>
          <a:p>
            <a:pPr lvl="1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100"/>
              <a:t>Improve heuristics or come up with better techniques to tackle glaze to improve the performance of the model</a:t>
            </a:r>
            <a:endParaRPr lang="en-US" sz="2000"/>
          </a:p>
          <a:p>
            <a:pPr marL="342900" lvl="1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18936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B017-728C-42DD-8AF9-67BCF1C4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A7D47-5D22-421F-87E2-F0B54CE3C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Future Work:</a:t>
            </a:r>
          </a:p>
          <a:p>
            <a:endParaRPr lang="en-US" sz="24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/>
              <a:t>Building on the de-glazer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Incorporate optical flow from neighboring images to extrapolate new lane position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sz="18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/>
              <a:t>Models to handle other adverse conditions like rain, crowd, …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/>
          </a:p>
          <a:p>
            <a:pPr lvl="1">
              <a:buFont typeface="Wingdings" panose="05000000000000000000" pitchFamily="2" charset="2"/>
              <a:buChar char="§"/>
            </a:pPr>
            <a:endParaRPr lang="en-US" sz="2000"/>
          </a:p>
          <a:p>
            <a:pPr lvl="1">
              <a:buFont typeface="Wingdings" panose="05000000000000000000" pitchFamily="2" charset="2"/>
              <a:buChar char="§"/>
            </a:pPr>
            <a:endParaRPr lang="en-US" sz="2000"/>
          </a:p>
          <a:p>
            <a:r>
              <a:rPr lang="en-US" sz="2400"/>
              <a:t>Checkout “</a:t>
            </a:r>
            <a:r>
              <a:rPr lang="en-US" sz="2400">
                <a:hlinkClick r:id="rId2"/>
              </a:rPr>
              <a:t>Project Website</a:t>
            </a:r>
            <a:r>
              <a:rPr lang="en-US" sz="2400"/>
              <a:t>” for more information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52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8A1A6-1D0E-4C8C-A27D-C28EEB42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2924"/>
            <a:ext cx="7886700" cy="652152"/>
          </a:xfrm>
        </p:spPr>
        <p:txBody>
          <a:bodyPr/>
          <a:lstStyle/>
          <a:p>
            <a:pPr algn="ctr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6794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0CF626-286F-4D7F-887E-6986BD84E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18007-55AA-44E8-B467-D368E9D6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Lane Detection</a:t>
            </a:r>
          </a:p>
        </p:txBody>
      </p:sp>
    </p:spTree>
    <p:extLst>
      <p:ext uri="{BB962C8B-B14F-4D97-AF65-F5344CB8AC3E}">
        <p14:creationId xmlns:p14="http://schemas.microsoft.com/office/powerpoint/2010/main" val="263918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0041-55A3-42EE-AB5B-8EB2FFB7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6C1C9-9865-46D5-B89E-FA2A5272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Lane Detection: Task of tracking lanes for autonomous driving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Why is it important?</a:t>
            </a:r>
          </a:p>
          <a:p>
            <a:pPr lvl="1"/>
            <a:r>
              <a:rPr lang="en-US"/>
              <a:t>Better automation and enhanced driving experience</a:t>
            </a:r>
          </a:p>
          <a:p>
            <a:pPr lvl="1"/>
            <a:r>
              <a:rPr lang="en-US"/>
              <a:t>Avoid accidents</a:t>
            </a:r>
          </a:p>
          <a:p>
            <a:endParaRPr lang="en-US"/>
          </a:p>
          <a:p>
            <a:r>
              <a:rPr lang="en-US"/>
              <a:t>Robust Lane Detection in adverse visibility conditions is still a challenge.</a:t>
            </a:r>
          </a:p>
          <a:p>
            <a:endParaRPr lang="en-US"/>
          </a:p>
          <a:p>
            <a:r>
              <a:rPr lang="en-US"/>
              <a:t>Adverse visibility conditions: bad light, glaze, rain, crowd, …</a:t>
            </a:r>
          </a:p>
          <a:p>
            <a:endParaRPr lang="en-US"/>
          </a:p>
          <a:p>
            <a:r>
              <a:rPr lang="en-US"/>
              <a:t>In a nutshell, we are making Lane Detection better!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8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83FD-46B8-6648-AA85-9BE7D822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02B5-4C2F-F047-9699-3026BA414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Spatial As Deep: Spatial CNN for Traffic Scene Understanding – AAAI-18</a:t>
            </a:r>
          </a:p>
          <a:p>
            <a:endParaRPr lang="en-US"/>
          </a:p>
          <a:p>
            <a:r>
              <a:rPr lang="en-US"/>
              <a:t>Explained in detail ahead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8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E3C9-9088-2E4D-9746-DC7CD0DB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we are doing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390F0-27CA-AC49-B10E-DCECA4B11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Current Lane Detection techniques are good in well lit scenarios with visible lane markings…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</p:txBody>
      </p:sp>
      <p:pic>
        <p:nvPicPr>
          <p:cNvPr id="7" name="Picture 6" descr="A close up of a road&#10;&#10;Description automatically generated">
            <a:extLst>
              <a:ext uri="{FF2B5EF4-FFF2-40B4-BE49-F238E27FC236}">
                <a16:creationId xmlns:a16="http://schemas.microsoft.com/office/drawing/2014/main" id="{3C8D7DBB-D399-47BB-8A20-AD3D326C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6" y="2239100"/>
            <a:ext cx="8826947" cy="31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5AED-5487-A045-AA18-0F45727E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But.. Also…</a:t>
            </a:r>
          </a:p>
        </p:txBody>
      </p:sp>
      <p:pic>
        <p:nvPicPr>
          <p:cNvPr id="5" name="Picture 4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FFD7AD9A-F371-489C-8279-EE923A47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9" y="2252885"/>
            <a:ext cx="8831542" cy="317720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31C741-238E-40E6-82B1-32B71AFED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But not so good in adverse conditions such as curved lanes or bad visibility conditions…</a:t>
            </a:r>
          </a:p>
        </p:txBody>
      </p:sp>
    </p:spTree>
    <p:extLst>
      <p:ext uri="{BB962C8B-B14F-4D97-AF65-F5344CB8AC3E}">
        <p14:creationId xmlns:p14="http://schemas.microsoft.com/office/powerpoint/2010/main" val="378362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7138-AC6F-9944-9A71-3FB79F10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we can see from these 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05196-5570-6941-8302-C430F03A9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Add the table of % accuracies</a:t>
            </a:r>
          </a:p>
          <a:p>
            <a:endParaRPr lang="en-US"/>
          </a:p>
          <a:p>
            <a:r>
              <a:rPr lang="en-US"/>
              <a:t>We see that for adverse conditions there is a sharp decrease in model accuracy</a:t>
            </a:r>
          </a:p>
        </p:txBody>
      </p:sp>
    </p:spTree>
    <p:extLst>
      <p:ext uri="{BB962C8B-B14F-4D97-AF65-F5344CB8AC3E}">
        <p14:creationId xmlns:p14="http://schemas.microsoft.com/office/powerpoint/2010/main" val="71141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2572-0993-5241-AEDF-E672B4AE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631C-EBA2-DF4B-A72E-1A87F12B1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err="1"/>
              <a:t>CULane</a:t>
            </a:r>
            <a:endParaRPr lang="en-US" b="1"/>
          </a:p>
          <a:p>
            <a:pPr marL="0" indent="0">
              <a:buNone/>
            </a:pPr>
            <a:endParaRPr lang="en-US" b="1"/>
          </a:p>
          <a:p>
            <a:r>
              <a:rPr lang="en-US"/>
              <a:t>Large scale lane detection dataset from the </a:t>
            </a:r>
            <a:r>
              <a:rPr lang="en-US" i="1"/>
              <a:t>Chinese University of Hong Kong</a:t>
            </a:r>
          </a:p>
          <a:p>
            <a:endParaRPr lang="en-US"/>
          </a:p>
          <a:p>
            <a:r>
              <a:rPr lang="en-US"/>
              <a:t>First dataset with labels for multiple challenging scenarios</a:t>
            </a:r>
          </a:p>
          <a:p>
            <a:endParaRPr lang="en-US"/>
          </a:p>
          <a:p>
            <a:r>
              <a:rPr lang="en-US"/>
              <a:t>Some properties of </a:t>
            </a:r>
            <a:r>
              <a:rPr lang="en-US" err="1"/>
              <a:t>CULane</a:t>
            </a:r>
            <a:endParaRPr lang="en-US"/>
          </a:p>
          <a:p>
            <a:pPr lvl="1"/>
            <a:r>
              <a:rPr lang="en-US"/>
              <a:t>55 hours of videos with 133,235 frames.</a:t>
            </a:r>
          </a:p>
          <a:p>
            <a:pPr lvl="1"/>
            <a:r>
              <a:rPr lang="en-US"/>
              <a:t>88880 for training set</a:t>
            </a:r>
          </a:p>
          <a:p>
            <a:pPr lvl="1"/>
            <a:r>
              <a:rPr lang="en-US"/>
              <a:t>9675 for validation set</a:t>
            </a:r>
          </a:p>
          <a:p>
            <a:pPr lvl="1"/>
            <a:r>
              <a:rPr lang="en-US"/>
              <a:t>34680 for test set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2383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_Geometric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9682A96D-7134-4707-B7BE-CE0666F84A4B}" vid="{1469AAD8-86DC-40B7-ADD9-E24B73DF1620}"/>
    </a:ext>
  </a:extLst>
</a:theme>
</file>

<file path=ppt/theme/theme2.xml><?xml version="1.0" encoding="utf-8"?>
<a:theme xmlns:a="http://schemas.openxmlformats.org/drawingml/2006/main" name="Standard_Lake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F3F4C18C-BC47-4F5E-A95D-5049811246D6}" vid="{4DCEC495-5B54-45EE-8C4C-E191981B95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651</Words>
  <Application>Microsoft Office PowerPoint</Application>
  <PresentationFormat>On-screen Show (4:3)</PresentationFormat>
  <Paragraphs>180</Paragraphs>
  <Slides>26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Wingdings</vt:lpstr>
      <vt:lpstr>Standard_Geometric</vt:lpstr>
      <vt:lpstr>Standard_Lake</vt:lpstr>
      <vt:lpstr>Lane Detection in Adverse Visibility Conditions</vt:lpstr>
      <vt:lpstr>Agenda</vt:lpstr>
      <vt:lpstr>Introduction</vt:lpstr>
      <vt:lpstr>What are we doing?</vt:lpstr>
      <vt:lpstr>How are we doing?</vt:lpstr>
      <vt:lpstr>Why we are doing this</vt:lpstr>
      <vt:lpstr>But.. Also…</vt:lpstr>
      <vt:lpstr>As we can see from these results:</vt:lpstr>
      <vt:lpstr>Dataset</vt:lpstr>
      <vt:lpstr>CULane Details</vt:lpstr>
      <vt:lpstr>Adverse Conditions</vt:lpstr>
      <vt:lpstr>Current State of the Art - Spatial CNN </vt:lpstr>
      <vt:lpstr>Spatial CNN</vt:lpstr>
      <vt:lpstr>Spatial CNN Results</vt:lpstr>
      <vt:lpstr>Methodology</vt:lpstr>
      <vt:lpstr>De-Glazing</vt:lpstr>
      <vt:lpstr>PowerPoint Presentation</vt:lpstr>
      <vt:lpstr>PowerPoint Presentation</vt:lpstr>
      <vt:lpstr>PowerPoint Presentation</vt:lpstr>
      <vt:lpstr>De-glazing</vt:lpstr>
      <vt:lpstr>Results</vt:lpstr>
      <vt:lpstr>Results on Glaze Subset</vt:lpstr>
      <vt:lpstr>Conclusion</vt:lpstr>
      <vt:lpstr>Discussion</vt:lpstr>
      <vt:lpstr>Discussion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Lane Detection in Adverse Visibility Conditions</dc:title>
  <dc:creator>VARUN BATRA</dc:creator>
  <cp:lastModifiedBy>Rohit Sharma</cp:lastModifiedBy>
  <cp:revision>1</cp:revision>
  <dcterms:created xsi:type="dcterms:W3CDTF">2019-04-16T22:42:33Z</dcterms:created>
  <dcterms:modified xsi:type="dcterms:W3CDTF">2019-04-22T18:02:06Z</dcterms:modified>
</cp:coreProperties>
</file>